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20"/>
  </p:notesMasterIdLst>
  <p:handoutMasterIdLst>
    <p:handoutMasterId r:id="rId21"/>
  </p:handoutMasterIdLst>
  <p:sldIdLst>
    <p:sldId id="413" r:id="rId2"/>
    <p:sldId id="513" r:id="rId3"/>
    <p:sldId id="496" r:id="rId4"/>
    <p:sldId id="536" r:id="rId5"/>
    <p:sldId id="500" r:id="rId6"/>
    <p:sldId id="517" r:id="rId7"/>
    <p:sldId id="520" r:id="rId8"/>
    <p:sldId id="527" r:id="rId9"/>
    <p:sldId id="518" r:id="rId10"/>
    <p:sldId id="530" r:id="rId11"/>
    <p:sldId id="512" r:id="rId12"/>
    <p:sldId id="531" r:id="rId13"/>
    <p:sldId id="532" r:id="rId14"/>
    <p:sldId id="533" r:id="rId15"/>
    <p:sldId id="534" r:id="rId16"/>
    <p:sldId id="538" r:id="rId17"/>
    <p:sldId id="537" r:id="rId18"/>
    <p:sldId id="535" r:id="rId19"/>
  </p:sldIdLst>
  <p:sldSz cx="9144000" cy="5143500" type="screen16x9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006600"/>
    <a:srgbClr val="004DE6"/>
    <a:srgbClr val="CDFFE4"/>
    <a:srgbClr val="40AEF2"/>
    <a:srgbClr val="0E86D0"/>
    <a:srgbClr val="81FF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36" autoAdjust="0"/>
    <p:restoredTop sz="95708" autoAdjust="0"/>
  </p:normalViewPr>
  <p:slideViewPr>
    <p:cSldViewPr>
      <p:cViewPr>
        <p:scale>
          <a:sx n="100" d="100"/>
          <a:sy n="100" d="100"/>
        </p:scale>
        <p:origin x="-768" y="-48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78AFA46-EFDB-4232-94DA-0088BEAC5AA8}" type="datetimeFigureOut">
              <a:rPr lang="ru-RU"/>
              <a:pPr>
                <a:defRPr/>
              </a:pPr>
              <a:t>17.04.2017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64FC7C3-BCBE-4DB2-B9FD-3D9222FB62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5112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9EFBB42-DC5C-4C89-A0C6-EE71F27B00F7}" type="datetimeFigureOut">
              <a:rPr lang="ru-RU"/>
              <a:pPr>
                <a:defRPr/>
              </a:pPr>
              <a:t>17.04.2017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2950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79" tIns="45990" rIns="91979" bIns="4599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979" tIns="45990" rIns="91979" bIns="4599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BB8833B-82C2-4A27-96BE-525A4965499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22811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1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3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5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11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4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08D2B-59CA-4593-942B-E75C6D55EF2D}" type="datetimeFigureOut">
              <a:rPr lang="ru-RU"/>
              <a:pPr>
                <a:defRPr/>
              </a:pPr>
              <a:t>17.04.2017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45AC8-BAD1-4678-87E2-12787BA8D50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344A6-BC1A-471D-BB14-17AC0DA2D33B}" type="datetimeFigureOut">
              <a:rPr lang="ru-RU"/>
              <a:pPr>
                <a:defRPr/>
              </a:pPr>
              <a:t>17.04.2017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78B83F-39EF-465F-BB13-950753389CB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F7973-7E93-4C11-A7A8-81387A8CF5AA}" type="datetimeFigureOut">
              <a:rPr lang="ru-RU"/>
              <a:pPr>
                <a:defRPr/>
              </a:pPr>
              <a:t>17.04.2017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B7DA8A-306D-462C-A57D-431486DB59B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F14F3-DCF0-47AF-BF1F-A407DC90F79B}" type="datetimeFigureOut">
              <a:rPr lang="ru-RU"/>
              <a:pPr>
                <a:defRPr/>
              </a:pPr>
              <a:t>17.04.2017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44EA70-452D-4108-BA18-28A486604B0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C9B692-0E87-4C70-8C97-9B5D029D8246}" type="datetimeFigureOut">
              <a:rPr lang="ru-RU"/>
              <a:pPr>
                <a:defRPr/>
              </a:pPr>
              <a:t>17.04.2017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C52FC9-C746-48E3-AB5F-D9CBBFAE495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8DAAB6-DC0E-49C5-907A-C33ED22C35D4}" type="datetimeFigureOut">
              <a:rPr lang="ru-RU"/>
              <a:pPr>
                <a:defRPr/>
              </a:pPr>
              <a:t>17.04.2017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8E29A8-E022-46B4-B594-28755F44243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9DAA3-F8D9-4B8B-841D-C79E94A7EE48}" type="datetimeFigureOut">
              <a:rPr lang="ru-RU"/>
              <a:pPr>
                <a:defRPr/>
              </a:pPr>
              <a:t>17.04.2017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D1FF8D-A021-4497-B840-82732F455C4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840295-337D-4911-825E-9B015B0B5024}" type="datetimeFigureOut">
              <a:rPr lang="ru-RU"/>
              <a:pPr>
                <a:defRPr/>
              </a:pPr>
              <a:t>17.04.2017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59A62-B4A9-4FDD-83D7-CF2C154961A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5B828-4D85-4A18-B27F-E3CD33D50C00}" type="datetimeFigureOut">
              <a:rPr lang="ru-RU"/>
              <a:pPr>
                <a:defRPr/>
              </a:pPr>
              <a:t>17.04.2017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BF39B-D774-4591-BDF6-22ABBBCA1FD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8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3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8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3EA3A4-9933-456D-8603-09E0E773DD72}" type="datetimeFigureOut">
              <a:rPr lang="ru-RU"/>
              <a:pPr>
                <a:defRPr/>
              </a:pPr>
              <a:t>17.04.2017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7B11B4-7314-4E17-9FF9-721C07D8DAE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8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7E420-1FB5-494F-A53B-CB34AA56E352}" type="datetimeFigureOut">
              <a:rPr lang="ru-RU"/>
              <a:pPr>
                <a:defRPr/>
              </a:pPr>
              <a:t>17.04.2017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EB728-16E2-4613-A9A5-CB8363377CB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EE022C6-5A3C-4EEC-9B4C-B56E8ED39DE5}" type="datetimeFigureOut">
              <a:rPr lang="ru-RU"/>
              <a:pPr>
                <a:defRPr/>
              </a:pPr>
              <a:t>17.04.2017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28ADB9C-65F7-43E2-B727-705B61F5BA2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2" r:id="rId2"/>
    <p:sldLayoutId id="2147483801" r:id="rId3"/>
    <p:sldLayoutId id="2147483800" r:id="rId4"/>
    <p:sldLayoutId id="2147483799" r:id="rId5"/>
    <p:sldLayoutId id="2147483798" r:id="rId6"/>
    <p:sldLayoutId id="2147483797" r:id="rId7"/>
    <p:sldLayoutId id="2147483796" r:id="rId8"/>
    <p:sldLayoutId id="2147483795" r:id="rId9"/>
    <p:sldLayoutId id="2147483794" r:id="rId10"/>
    <p:sldLayoutId id="214748379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iraidaz77@yandex.ru" TargetMode="External"/><Relationship Id="rId2" Type="http://schemas.openxmlformats.org/officeDocument/2006/relationships/hyperlink" Target="mailto:Lyudmila.Kiryuhina@tatar.ru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Lyudmila.Kiryuhina@tatar.r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iraidaz77@yandex.ru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1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Л.Н.Кирюхина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., </a:t>
            </a:r>
          </a:p>
          <a:p>
            <a:pPr algn="l" fontAlgn="auto">
              <a:spcAft>
                <a:spcPts val="0"/>
              </a:spcAft>
              <a:defRPr/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аместитель начальника отдела образования по воспитательной работе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 моменты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организации питания в образовательных организациях.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двумя вырезанными противолежащими углами 2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99592" y="167747"/>
            <a:ext cx="7198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НЕ     ДОПУСКАТЬ   АНТИСАНИТАРНЫЕ   УСЛОВИЯ !!!!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2290" name="Picture 2" descr="C:\Users\MinAdmin\Desktop\питание март,2017\чув майна\IMG_20170328_1503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857230"/>
            <a:ext cx="2794545" cy="3726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MinAdmin\Desktop\питание март,2017\шама\IMG_20170328_1339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857230"/>
            <a:ext cx="2806430" cy="3741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7361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0038" y="-65452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11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15616" y="2011365"/>
            <a:ext cx="2232248" cy="936104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152036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11008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31590" y="93861"/>
            <a:ext cx="896448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РЕКОМЕНДАЦИИ:</a:t>
            </a:r>
          </a:p>
          <a:p>
            <a:pPr algn="ctr"/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Приобретение халатов, </a:t>
            </a:r>
          </a:p>
          <a:p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бахил для проверяющих</a:t>
            </a:r>
          </a:p>
          <a:p>
            <a:pPr marL="457200" indent="-457200">
              <a:buAutoNum type="arabicPeriod"/>
            </a:pP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MinAdmin\Desktop\питание март,2017\АНШ №4\IMG_20170405_09564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7728" y="428208"/>
            <a:ext cx="2090515" cy="278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157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564" y="195486"/>
            <a:ext cx="8536947" cy="4802034"/>
          </a:xfrm>
          <a:prstGeom prst="rect">
            <a:avLst/>
          </a:prstGeom>
          <a:solidFill>
            <a:srgbClr val="C00000"/>
          </a:solidFill>
          <a:ln w="9525">
            <a:solidFill>
              <a:srgbClr val="C00000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707950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02" y="51470"/>
            <a:ext cx="8832980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35718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5627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06675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14478"/>
            <a:ext cx="8783282" cy="4940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21913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0"/>
            <a:ext cx="8568952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Порядок работы комиссии по  контролю за организацией и качеством  питания</a:t>
            </a:r>
            <a:endParaRPr lang="ru-RU" sz="1400" dirty="0"/>
          </a:p>
          <a:p>
            <a:r>
              <a:rPr lang="ru-RU" sz="1400" dirty="0"/>
              <a:t>1           Комиссия  создается  общим  собранием  ОУ.   Состав комиссии, сроки ее полномочий, утверждаются приказом руководителей  образовательных организаций.</a:t>
            </a:r>
          </a:p>
          <a:p>
            <a:r>
              <a:rPr lang="ru-RU" sz="1400" dirty="0"/>
              <a:t>2.2.         Комиссия  состоит  из  4 членов:</a:t>
            </a:r>
          </a:p>
          <a:p>
            <a:r>
              <a:rPr lang="ru-RU" sz="1400" dirty="0"/>
              <a:t> В состав комиссии</a:t>
            </a:r>
            <a:r>
              <a:rPr lang="ru-RU" sz="1400" b="1" dirty="0"/>
              <a:t> </a:t>
            </a:r>
            <a:r>
              <a:rPr lang="ru-RU" sz="1400" dirty="0"/>
              <a:t>по  контролю за организацией и качеством  питания входит:</a:t>
            </a:r>
          </a:p>
          <a:p>
            <a:r>
              <a:rPr lang="ru-RU" sz="1400" dirty="0"/>
              <a:t>представитель администрации (председатель комиссии);</a:t>
            </a:r>
          </a:p>
          <a:p>
            <a:r>
              <a:rPr lang="ru-RU" sz="1400" dirty="0"/>
              <a:t>заведующий хозяйством ОО;</a:t>
            </a:r>
          </a:p>
          <a:p>
            <a:r>
              <a:rPr lang="ru-RU" sz="1400" dirty="0"/>
              <a:t>представитель родительской общественности;</a:t>
            </a:r>
          </a:p>
          <a:p>
            <a:r>
              <a:rPr lang="ru-RU" sz="1400" dirty="0"/>
              <a:t>-иные лица</a:t>
            </a:r>
          </a:p>
          <a:p>
            <a:r>
              <a:rPr lang="ru-RU" sz="1400" b="1" dirty="0"/>
              <a:t>2.     Полномочия комиссии:</a:t>
            </a:r>
            <a:endParaRPr lang="ru-RU" sz="1400" dirty="0"/>
          </a:p>
          <a:p>
            <a:r>
              <a:rPr lang="ru-RU" sz="1400" b="1" dirty="0"/>
              <a:t>1 раз в месяц:</a:t>
            </a:r>
            <a:endParaRPr lang="ru-RU" sz="1400" dirty="0"/>
          </a:p>
          <a:p>
            <a:r>
              <a:rPr lang="ru-RU" sz="1200" dirty="0"/>
              <a:t>2.1 Осуществлять контроль соблюдения санитарно-гигиенических норм при транспортировке, доставке и разгрузке продуктов питания;</a:t>
            </a:r>
          </a:p>
          <a:p>
            <a:r>
              <a:rPr lang="ru-RU" sz="1200" dirty="0"/>
              <a:t>2.2  Проверять на пригодность складские и другие помещения для хранения продуктов питания, а также условия их хранения;</a:t>
            </a:r>
          </a:p>
          <a:p>
            <a:r>
              <a:rPr lang="ru-RU" sz="1200" dirty="0"/>
              <a:t>2.3  Ежедневно следить за правильностью составления меню;</a:t>
            </a:r>
          </a:p>
          <a:p>
            <a:r>
              <a:rPr lang="ru-RU" sz="1200" dirty="0"/>
              <a:t>2.4  Контролировать организацию работы на пищеблоке;</a:t>
            </a:r>
          </a:p>
          <a:p>
            <a:r>
              <a:rPr lang="ru-RU" sz="1200" dirty="0"/>
              <a:t>2.5  Осуществлять  контроль  сроков реализации продуктов питания и качества приготовления пищи;</a:t>
            </a:r>
          </a:p>
          <a:p>
            <a:r>
              <a:rPr lang="ru-RU" sz="1200" dirty="0"/>
              <a:t>2.6  Проверять соответствие пищи физиологическим потребностям детей;</a:t>
            </a:r>
          </a:p>
          <a:p>
            <a:r>
              <a:rPr lang="ru-RU" sz="1200" dirty="0"/>
              <a:t>2.7 Следить за соблюдением правил личной гигиены работ6никами пищеблока;</a:t>
            </a:r>
          </a:p>
          <a:p>
            <a:r>
              <a:rPr lang="ru-RU" sz="1200" dirty="0"/>
              <a:t>2.8 Периодически присутствовать при закладке основных продуктов, проверять выход блюд;</a:t>
            </a:r>
          </a:p>
          <a:p>
            <a:r>
              <a:rPr lang="ru-RU" sz="1200" dirty="0"/>
              <a:t>2.9  Проводить органолептическую оценки готовой пищи, то есть определять цвет, запах, вкус, консистенцию, жесткость, сочность и т.д.</a:t>
            </a:r>
          </a:p>
          <a:p>
            <a:r>
              <a:rPr lang="ru-RU" sz="1400" dirty="0"/>
              <a:t>2.10  Проверять соответствие объемов приготовления питания объему разовых порций и количеству детей.</a:t>
            </a:r>
          </a:p>
        </p:txBody>
      </p:sp>
    </p:spTree>
    <p:extLst>
      <p:ext uri="{BB962C8B-B14F-4D97-AF65-F5344CB8AC3E}">
        <p14:creationId xmlns:p14="http://schemas.microsoft.com/office/powerpoint/2010/main" val="13369507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771550"/>
            <a:ext cx="849694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3.     Оценка организации питания.</a:t>
            </a:r>
            <a:endParaRPr lang="ru-RU" dirty="0"/>
          </a:p>
          <a:p>
            <a:r>
              <a:rPr lang="ru-RU" dirty="0"/>
              <a:t>3.1.         Результаты  проверки  выхода блюд, их качества отражаются в актах контроля и протоколах комиссии. </a:t>
            </a:r>
          </a:p>
          <a:p>
            <a:r>
              <a:rPr lang="ru-RU" dirty="0"/>
              <a:t>3.2.         Замечания и нарушения, установленные комиссией в организации питания детей, заносятся в протоколы комиссии, акты контроля и передаются в районный отдел образования до 30 числа каждого месяца по электронным адресам: акты школ на адрес </a:t>
            </a:r>
            <a:r>
              <a:rPr lang="ru-RU" u="sng" dirty="0">
                <a:hlinkClick r:id="rId2"/>
              </a:rPr>
              <a:t>Lyudmila.Kiryuhina@tatar.ru</a:t>
            </a:r>
            <a:r>
              <a:rPr lang="ru-RU" dirty="0"/>
              <a:t>, акты дошкольных учреждений на адрес: </a:t>
            </a:r>
            <a:r>
              <a:rPr lang="en-US" u="sng" dirty="0" err="1">
                <a:hlinkClick r:id="rId3"/>
              </a:rPr>
              <a:t>iraidaz</a:t>
            </a:r>
            <a:r>
              <a:rPr lang="ru-RU" u="sng" dirty="0">
                <a:hlinkClick r:id="rId3"/>
              </a:rPr>
              <a:t>77@</a:t>
            </a:r>
            <a:r>
              <a:rPr lang="en-US" u="sng" dirty="0">
                <a:hlinkClick r:id="rId3"/>
              </a:rPr>
              <a:t>yandex</a:t>
            </a:r>
            <a:r>
              <a:rPr lang="ru-RU" u="sng" dirty="0">
                <a:hlinkClick r:id="rId3"/>
              </a:rPr>
              <a:t>.</a:t>
            </a:r>
            <a:r>
              <a:rPr lang="en-US" u="sng" dirty="0">
                <a:hlinkClick r:id="rId3"/>
              </a:rPr>
              <a:t>ru</a:t>
            </a:r>
            <a:r>
              <a:rPr lang="en-US" dirty="0"/>
              <a:t> </a:t>
            </a:r>
            <a:endParaRPr lang="ru-RU" dirty="0"/>
          </a:p>
          <a:p>
            <a:r>
              <a:rPr lang="ru-RU" dirty="0"/>
              <a:t>3.3.         Администрация  образовательных организаций  обязана содействовать деятельности  комиссии и принимать меры к устранению нарушений и замечаний, выявленных комиссией.</a:t>
            </a:r>
          </a:p>
        </p:txBody>
      </p:sp>
    </p:spTree>
    <p:extLst>
      <p:ext uri="{BB962C8B-B14F-4D97-AF65-F5344CB8AC3E}">
        <p14:creationId xmlns:p14="http://schemas.microsoft.com/office/powerpoint/2010/main" val="35979152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306378"/>
            <a:ext cx="80648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/>
                </a:solidFill>
              </a:rPr>
              <a:t>Контакты ответственных лиц</a:t>
            </a:r>
            <a:endParaRPr lang="ru-RU" sz="4000" b="1" dirty="0">
              <a:solidFill>
                <a:schemeClr val="tx2"/>
              </a:solidFill>
            </a:endParaRPr>
          </a:p>
        </p:txBody>
      </p:sp>
      <p:pic>
        <p:nvPicPr>
          <p:cNvPr id="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304" y="123478"/>
            <a:ext cx="1177940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6290" y="1635645"/>
            <a:ext cx="8138198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Кирюхина Людмила Николаевна – 2-41-89 </a:t>
            </a:r>
            <a:r>
              <a:rPr lang="ru-RU" sz="2000" dirty="0" smtClean="0"/>
              <a:t>( школы)</a:t>
            </a:r>
          </a:p>
          <a:p>
            <a:r>
              <a:rPr lang="en-US" sz="2000" dirty="0" smtClean="0">
                <a:hlinkClick r:id="rId3"/>
              </a:rPr>
              <a:t>Lyudmila.Kiryuhina@tatar.ru</a:t>
            </a:r>
            <a:r>
              <a:rPr lang="en-US" sz="2000" dirty="0" smtClean="0"/>
              <a:t> </a:t>
            </a:r>
            <a:endParaRPr lang="ru-RU" sz="2000" dirty="0" smtClean="0"/>
          </a:p>
          <a:p>
            <a:endParaRPr lang="ru-RU" dirty="0" smtClean="0"/>
          </a:p>
          <a:p>
            <a:r>
              <a:rPr lang="ru-RU" sz="2400" b="1" dirty="0" smtClean="0">
                <a:solidFill>
                  <a:schemeClr val="tx2"/>
                </a:solidFill>
              </a:rPr>
              <a:t>Зимина </a:t>
            </a:r>
            <a:r>
              <a:rPr lang="ru-RU" sz="2400" b="1" dirty="0">
                <a:solidFill>
                  <a:schemeClr val="tx2"/>
                </a:solidFill>
              </a:rPr>
              <a:t>И</a:t>
            </a:r>
            <a:r>
              <a:rPr lang="ru-RU" sz="2400" b="1" dirty="0" smtClean="0">
                <a:solidFill>
                  <a:schemeClr val="tx2"/>
                </a:solidFill>
              </a:rPr>
              <a:t>раида Николаевна –    2- 43-02               </a:t>
            </a:r>
            <a:r>
              <a:rPr lang="ru-RU" dirty="0" smtClean="0"/>
              <a:t>(детские сады)</a:t>
            </a:r>
            <a:endParaRPr lang="en-US" dirty="0" smtClean="0"/>
          </a:p>
          <a:p>
            <a:r>
              <a:rPr lang="en-US" sz="2000" dirty="0" smtClean="0">
                <a:hlinkClick r:id="rId4"/>
              </a:rPr>
              <a:t>iraidaz77@yandex.ru</a:t>
            </a:r>
            <a:r>
              <a:rPr lang="en-US" sz="2000" dirty="0" smtClean="0"/>
              <a:t>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70147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2794" y="195486"/>
            <a:ext cx="84099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661" y="51471"/>
            <a:ext cx="1122854" cy="4475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68661" y="4659312"/>
            <a:ext cx="9003901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99592" y="915566"/>
            <a:ext cx="720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+mj-lt"/>
              </a:rPr>
              <a:t>Изучение   организации   питания</a:t>
            </a:r>
          </a:p>
          <a:p>
            <a:pPr algn="ctr"/>
            <a:r>
              <a:rPr lang="ru-RU" sz="3200" b="1" dirty="0" smtClean="0">
                <a:latin typeface="+mj-lt"/>
              </a:rPr>
              <a:t> </a:t>
            </a:r>
            <a:endParaRPr lang="ru-RU" sz="3200" b="1" dirty="0">
              <a:latin typeface="+mj-lt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2195015" y="163564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6331024" y="164820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158798" y="2680632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Положительные стороны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460650" y="2680632"/>
            <a:ext cx="2710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Отрицательные  стороны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448497" y="4011910"/>
            <a:ext cx="7147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811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3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628989" y="3819334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71244" y="1175974"/>
            <a:ext cx="6897633" cy="1971840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00113" y="411163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323528" y="1175974"/>
            <a:ext cx="8610922" cy="5072426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alt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740950"/>
            <a:ext cx="791401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 algn="ctr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               </a:t>
            </a:r>
            <a:endParaRPr 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16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71244" cy="465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442794" y="195486"/>
            <a:ext cx="84099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АКТУАЛЬНЫЕ    ВОПРОСЫ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402199"/>
            <a:ext cx="7481962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 eaLnBrk="1" hangingPunct="1">
              <a:defRPr/>
            </a:pPr>
            <a:r>
              <a:rPr lang="ru-RU" sz="2000" b="1" dirty="0">
                <a:latin typeface="Arial" panose="020B0604020202020204" pitchFamily="34" charset="0"/>
                <a:cs typeface="Arial" pitchFamily="34" charset="0"/>
              </a:rPr>
              <a:t>- </a:t>
            </a:r>
            <a:r>
              <a:rPr lang="ru-RU" sz="2000" b="1" dirty="0" smtClean="0">
                <a:latin typeface="Arial" panose="020B0604020202020204" pitchFamily="34" charset="0"/>
                <a:cs typeface="Arial" pitchFamily="34" charset="0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родительская   плата  </a:t>
            </a: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за </a:t>
            </a:r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питание</a:t>
            </a:r>
            <a:r>
              <a:rPr lang="ru-RU" sz="2000" b="1" dirty="0" smtClean="0">
                <a:latin typeface="Arial" panose="020B0604020202020204" pitchFamily="34" charset="0"/>
                <a:cs typeface="Arial" pitchFamily="34" charset="0"/>
              </a:rPr>
              <a:t> (</a:t>
            </a:r>
            <a:r>
              <a:rPr lang="ru-RU" sz="2000" b="1" i="1" dirty="0" smtClean="0">
                <a:latin typeface="Arial" panose="020B0604020202020204" pitchFamily="34" charset="0"/>
                <a:cs typeface="Arial" pitchFamily="34" charset="0"/>
              </a:rPr>
              <a:t>по-разному в школах)</a:t>
            </a:r>
            <a:endParaRPr lang="ru-RU" sz="2000" b="1" i="1" dirty="0">
              <a:latin typeface="Arial" panose="020B0604020202020204" pitchFamily="34" charset="0"/>
              <a:cs typeface="Arial" pitchFamily="34" charset="0"/>
            </a:endParaRPr>
          </a:p>
          <a:p>
            <a:pPr marL="0" indent="0" algn="just" eaLnBrk="1" hangingPunct="1">
              <a:defRPr/>
            </a:pPr>
            <a:endParaRPr lang="ru-RU" sz="2000" b="1" dirty="0">
              <a:latin typeface="Arial" panose="020B0604020202020204" pitchFamily="34" charset="0"/>
              <a:cs typeface="Arial" pitchFamily="34" charset="0"/>
            </a:endParaRPr>
          </a:p>
          <a:p>
            <a:pPr marL="342900" indent="-342900" algn="just" eaLnBrk="1" hangingPunct="1">
              <a:buFontTx/>
              <a:buChar char="-"/>
              <a:defRPr/>
            </a:pPr>
            <a:r>
              <a:rPr lang="ru-RU" sz="2000" b="1" dirty="0" smtClean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ru-RU" sz="2000" b="1" dirty="0">
                <a:latin typeface="Arial" panose="020B0604020202020204" pitchFamily="34" charset="0"/>
                <a:cs typeface="Arial" pitchFamily="34" charset="0"/>
              </a:rPr>
              <a:t>невыполнение норм СанПиНа по вопросам организации </a:t>
            </a:r>
            <a:r>
              <a:rPr lang="ru-RU" sz="2000" b="1" dirty="0" smtClean="0">
                <a:latin typeface="Arial" panose="020B0604020202020204" pitchFamily="34" charset="0"/>
                <a:cs typeface="Arial" pitchFamily="34" charset="0"/>
              </a:rPr>
              <a:t>питания</a:t>
            </a:r>
            <a:endParaRPr lang="ru-RU" sz="2000" b="1" dirty="0">
              <a:latin typeface="Arial" panose="020B0604020202020204" pitchFamily="34" charset="0"/>
              <a:cs typeface="Arial" pitchFamily="34" charset="0"/>
            </a:endParaRPr>
          </a:p>
          <a:p>
            <a:pPr marL="342900" indent="-342900" algn="just" eaLnBrk="1" hangingPunct="1">
              <a:buFontTx/>
              <a:buChar char="-"/>
              <a:defRPr/>
            </a:pPr>
            <a:endParaRPr lang="ru-RU" sz="2000" b="1" dirty="0">
              <a:latin typeface="Arial" panose="020B0604020202020204" pitchFamily="34" charset="0"/>
              <a:cs typeface="Arial" pitchFamily="34" charset="0"/>
            </a:endParaRPr>
          </a:p>
          <a:p>
            <a:pPr marL="342900" indent="-342900" algn="just" eaLnBrk="1" hangingPunct="1">
              <a:buFontTx/>
              <a:buChar char="-"/>
              <a:defRPr/>
            </a:pPr>
            <a:r>
              <a:rPr lang="ru-RU" sz="2000" b="1" dirty="0" smtClean="0">
                <a:latin typeface="Arial" panose="020B0604020202020204" pitchFamily="34" charset="0"/>
                <a:cs typeface="Arial" pitchFamily="34" charset="0"/>
              </a:rPr>
              <a:t>нарушения </a:t>
            </a:r>
            <a:r>
              <a:rPr lang="ru-RU" sz="2000" b="1" dirty="0">
                <a:latin typeface="Arial" panose="020B0604020202020204" pitchFamily="34" charset="0"/>
                <a:cs typeface="Arial" pitchFamily="34" charset="0"/>
              </a:rPr>
              <a:t>организации </a:t>
            </a:r>
            <a:r>
              <a:rPr lang="ru-RU" sz="2000" b="1" dirty="0" smtClean="0">
                <a:latin typeface="Arial" panose="020B0604020202020204" pitchFamily="34" charset="0"/>
                <a:cs typeface="Arial" pitchFamily="34" charset="0"/>
              </a:rPr>
              <a:t>питания</a:t>
            </a:r>
          </a:p>
          <a:p>
            <a:pPr marL="342900" indent="-342900" algn="just" eaLnBrk="1" hangingPunct="1">
              <a:buFontTx/>
              <a:buChar char="-"/>
              <a:defRPr/>
            </a:pPr>
            <a:endParaRPr lang="ru-RU" sz="2000" b="1" dirty="0" smtClean="0">
              <a:latin typeface="Arial" panose="020B0604020202020204" pitchFamily="34" charset="0"/>
              <a:cs typeface="Arial" pitchFamily="34" charset="0"/>
            </a:endParaRPr>
          </a:p>
          <a:p>
            <a:pPr marL="342900" indent="-342900" algn="just" eaLnBrk="1" hangingPunct="1">
              <a:buFontTx/>
              <a:buChar char="-"/>
              <a:defRPr/>
            </a:pPr>
            <a:r>
              <a:rPr lang="ru-RU" sz="2000" b="1" dirty="0">
                <a:latin typeface="Arial" panose="020B0604020202020204" pitchFamily="34" charset="0"/>
                <a:cs typeface="Arial" pitchFamily="34" charset="0"/>
              </a:rPr>
              <a:t>с</a:t>
            </a:r>
            <a:r>
              <a:rPr lang="ru-RU" sz="2000" b="1" dirty="0" smtClean="0">
                <a:latin typeface="Arial" panose="020B0604020202020204" pitchFamily="34" charset="0"/>
                <a:cs typeface="Arial" pitchFamily="34" charset="0"/>
              </a:rPr>
              <a:t>анитарное состояние столовой, пищеблоков</a:t>
            </a:r>
            <a:endParaRPr lang="ru-RU" sz="2000" b="1" dirty="0">
              <a:latin typeface="Arial" panose="020B0604020202020204" pitchFamily="34" charset="0"/>
              <a:cs typeface="Arial" pitchFamily="34" charset="0"/>
            </a:endParaRPr>
          </a:p>
        </p:txBody>
      </p:sp>
      <p:pic>
        <p:nvPicPr>
          <p:cNvPr id="15" name="Picture 3" descr="C:\Users\Valeev\Documents\гузель\2016 год\августовка 2016\банеры\фото, картинки\images (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814" y="3120343"/>
            <a:ext cx="1943380" cy="1397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182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Tester\Рабочий стол\документы Кирюхиной\6. Питание 2016\20162017\меню на 2016-20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6112"/>
            <a:ext cx="8208912" cy="4967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4238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185415" y="4681761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5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39905" y="1175974"/>
            <a:ext cx="6897633" cy="1971840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00113" y="411163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479339"/>
            <a:ext cx="74490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323528" y="1175974"/>
            <a:ext cx="8610922" cy="5072426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altLang="ru-RU" dirty="0" smtClean="0"/>
          </a:p>
        </p:txBody>
      </p:sp>
      <p:pic>
        <p:nvPicPr>
          <p:cNvPr id="19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71244" cy="4625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635622" y="251636"/>
            <a:ext cx="7577508" cy="4430125"/>
          </a:xfrm>
          <a:prstGeom prst="roundRect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1422" tIns="45712" rIns="91422" bIns="45712" anchor="ctr"/>
          <a:lstStyle/>
          <a:p>
            <a:pPr algn="ctr" defTabSz="91423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Важно!!!</a:t>
            </a:r>
          </a:p>
          <a:p>
            <a:pPr algn="ctr" defTabSz="91423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Отбор суточных </a:t>
            </a:r>
            <a:r>
              <a:rPr lang="ru-RU" sz="24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проб</a:t>
            </a:r>
          </a:p>
          <a:p>
            <a:pPr algn="ctr" defTabSz="914234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u="sng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 defTabSz="91423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u="sng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48 </a:t>
            </a:r>
            <a:r>
              <a:rPr lang="ru-RU" sz="2400" b="1" u="sng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час.должны</a:t>
            </a:r>
            <a:r>
              <a:rPr lang="ru-RU" sz="24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храниться</a:t>
            </a:r>
            <a:endParaRPr lang="ru-RU" sz="2400" b="1" u="sng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 defTabSz="914234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u="sng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 defTabSz="91423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Общие ошибки:</a:t>
            </a:r>
          </a:p>
          <a:p>
            <a:pPr marL="342900" indent="-342900" algn="ctr" defTabSz="914234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отсутствие чая или компота</a:t>
            </a:r>
          </a:p>
          <a:p>
            <a:pPr defTabSz="914234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539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MinAdmin\Desktop\питание март,2017\степная шентала\IMG_20170330_1055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3788"/>
            <a:ext cx="2734611" cy="2050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с двумя вырезанными противолежащими углами 2"/>
          <p:cNvSpPr/>
          <p:nvPr/>
        </p:nvSpPr>
        <p:spPr>
          <a:xfrm>
            <a:off x="0" y="4659313"/>
            <a:ext cx="9072563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C:\Users\MinAdmin\Desktop\питание март,2017\Сахаровка\IMG_20170331_0800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44" y="2427734"/>
            <a:ext cx="2975439" cy="2231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MinAdmin\Desktop\питание март,2017\Сахаровка\IMG_20170331_0800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7" y="408715"/>
            <a:ext cx="2503773" cy="3338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MinAdmin\Desktop\питание март,2017\Сахаровка\IMG_20170331_08020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14465"/>
            <a:ext cx="2401901" cy="3202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03847" y="82216"/>
            <a:ext cx="5642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                   </a:t>
            </a:r>
            <a:r>
              <a:rPr lang="ru-RU" b="1" dirty="0" smtClean="0">
                <a:solidFill>
                  <a:srgbClr val="FF0000"/>
                </a:solidFill>
              </a:rPr>
              <a:t>Нарушения   маркировки посуды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102" name="Picture 6" descr="C:\Users\MinAdmin\Desktop\питание март,2017\Лебедино\IMG_20170404_10512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396204" y="2626454"/>
            <a:ext cx="1832020" cy="244269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1668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3528" y="267494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+mj-lt"/>
              </a:rPr>
              <a:t>ПРИМЕРЫ   ПРАВИЛЬНОГО   ХРАНЕНИЯ</a:t>
            </a:r>
            <a:endParaRPr lang="ru-RU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5122" name="Picture 2" descr="C:\Users\MinAdmin\Desktop\питание март,2017\АСОШ №2\IMG_20170403_1858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41" y="601033"/>
            <a:ext cx="2396405" cy="179730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MinAdmin\Desktop\питание март,2017\Речное\IMG_20170331_1233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994037"/>
            <a:ext cx="2494012" cy="187050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MinAdmin\Desktop\питание март,2017\Родники\IMG_20170331_1042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801" y="601033"/>
            <a:ext cx="2613638" cy="19602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pic>
        <p:nvPicPr>
          <p:cNvPr id="5125" name="Picture 5" descr="C:\Users\MinAdmin\Desktop\питание март,2017\Сахаровка\IMG_20170331_08030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689" y="3038931"/>
            <a:ext cx="2425663" cy="181924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pic>
        <p:nvPicPr>
          <p:cNvPr id="5126" name="Picture 6" descr="C:\Users\MinAdmin\Desktop\питание март,2017\АНШ №4\IMG_20170405_10281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52160"/>
            <a:ext cx="2022104" cy="269613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MinAdmin\Desktop\питание март,2017\чув майна\ведра без маркировки IMG_20170330_08014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916" y="2407989"/>
            <a:ext cx="1768885" cy="251026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:\Users\MinAdmin\Desktop\питание март,2017\чув майна\IMG_20170328_14575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309290"/>
            <a:ext cx="2303961" cy="172797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99576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MinAdmin\Desktop\питание март,2017\Сахаровка\IMG_20170331_0819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34434"/>
            <a:ext cx="2083130" cy="2777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34264" y="3071370"/>
            <a:ext cx="1966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</a:rPr>
              <a:t>Сахаровская СОШ</a:t>
            </a:r>
            <a:endParaRPr lang="ru-RU" sz="1400" dirty="0">
              <a:solidFill>
                <a:srgbClr val="FF0000"/>
              </a:solidFill>
            </a:endParaRPr>
          </a:p>
        </p:txBody>
      </p:sp>
      <p:pic>
        <p:nvPicPr>
          <p:cNvPr id="10243" name="Picture 3" descr="C:\Users\MinAdmin\Desktop\питание март,2017\Родники\IMG_20170331_1242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7990" y="466191"/>
            <a:ext cx="2764571" cy="207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619695" y="2231842"/>
            <a:ext cx="28113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err="1" smtClean="0">
                <a:solidFill>
                  <a:srgbClr val="FF0000"/>
                </a:solidFill>
              </a:rPr>
              <a:t>Родниковская</a:t>
            </a:r>
            <a:r>
              <a:rPr lang="ru-RU" sz="1400" dirty="0" smtClean="0">
                <a:solidFill>
                  <a:srgbClr val="FF0000"/>
                </a:solidFill>
              </a:rPr>
              <a:t>    СОШ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96859"/>
            <a:ext cx="2205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Минус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87754" y="6079"/>
            <a:ext cx="2205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Плюс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44" name="Picture 4" descr="C:\Users\MinAdmin\Desktop\питание март,2017\Лебедино\IMG_20170403_1715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6640" y="2759673"/>
            <a:ext cx="2149453" cy="2212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943494" y="4475316"/>
            <a:ext cx="2020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</a:rPr>
              <a:t>Лебединская ООШ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87824" y="192367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+mj-lt"/>
              </a:rPr>
              <a:t>ХРАНЕНИЕ     ХЛЕБА</a:t>
            </a:r>
            <a:endParaRPr lang="ru-RU" b="1" dirty="0">
              <a:latin typeface="+mj-lt"/>
            </a:endParaRPr>
          </a:p>
        </p:txBody>
      </p:sp>
      <p:pic>
        <p:nvPicPr>
          <p:cNvPr id="10245" name="Picture 5" descr="C:\Users\MinAdmin\Desktop\питание март,2017\Речное\IMG_20170331_10365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651" y="2832846"/>
            <a:ext cx="2884849" cy="2163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749824" y="2917481"/>
            <a:ext cx="2232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err="1" smtClean="0">
                <a:solidFill>
                  <a:srgbClr val="FF0000"/>
                </a:solidFill>
              </a:rPr>
              <a:t>Реченская</a:t>
            </a:r>
            <a:r>
              <a:rPr lang="ru-RU" sz="1400" dirty="0" smtClean="0">
                <a:solidFill>
                  <a:srgbClr val="FF0000"/>
                </a:solidFill>
              </a:rPr>
              <a:t> ООШ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40303" y="2420369"/>
            <a:ext cx="4445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Плюс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3900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0" y="4659313"/>
            <a:ext cx="9072563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9977" y="175419"/>
            <a:ext cx="54726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j-lt"/>
              </a:rPr>
              <a:t>УБОРОЧНЫЙ     ИНВЕНТАРЬ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  <a:latin typeface="+mj-lt"/>
              </a:rPr>
              <a:t>о</a:t>
            </a:r>
            <a:r>
              <a:rPr lang="ru-RU" sz="2400" b="1" dirty="0" smtClean="0">
                <a:solidFill>
                  <a:srgbClr val="FF0000"/>
                </a:solidFill>
                <a:latin typeface="+mj-lt"/>
              </a:rPr>
              <a:t>бщие ошибки-использование веников 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304" y="339502"/>
            <a:ext cx="1177940" cy="4286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 descr="C:\Users\MinAdmin\Desktop\питание март,2017\М.Курнали\IMG_20170403_1901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131590"/>
            <a:ext cx="4464496" cy="334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94461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9061</TotalTime>
  <Words>245</Words>
  <Application>Microsoft Office PowerPoint</Application>
  <PresentationFormat>Экран (16:9)</PresentationFormat>
  <Paragraphs>111</Paragraphs>
  <Slides>18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Afanaseva</dc:creator>
  <cp:lastModifiedBy>Teacher</cp:lastModifiedBy>
  <cp:revision>941</cp:revision>
  <cp:lastPrinted>2015-11-12T11:09:03Z</cp:lastPrinted>
  <dcterms:created xsi:type="dcterms:W3CDTF">2014-03-04T07:12:45Z</dcterms:created>
  <dcterms:modified xsi:type="dcterms:W3CDTF">2017-04-17T07:31:10Z</dcterms:modified>
</cp:coreProperties>
</file>